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81" r:id="rId20"/>
    <p:sldId id="267" r:id="rId21"/>
    <p:sldId id="276" r:id="rId22"/>
    <p:sldId id="279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54"/>
    <p:restoredTop sz="93878"/>
  </p:normalViewPr>
  <p:slideViewPr>
    <p:cSldViewPr snapToGrid="0" snapToObjects="1">
      <p:cViewPr varScale="1">
        <p:scale>
          <a:sx n="92" d="100"/>
          <a:sy n="92" d="100"/>
        </p:scale>
        <p:origin x="192" y="7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A2759-2D01-154B-9E06-52047D5FEBEC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527B-C991-9E46-9FE7-4475A5088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0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514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3442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477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379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523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9953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3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3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6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69857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3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96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4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10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1756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334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464419AA-590C-6943-A4E9-97FB79E28A45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1D283C2C-03D7-8A4B-ADA1-39748DA6957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16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networldstats.com/stats.ht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107" y="2477421"/>
            <a:ext cx="6629400" cy="1219201"/>
          </a:xfrm>
        </p:spPr>
        <p:txBody>
          <a:bodyPr>
            <a:normAutofit/>
          </a:bodyPr>
          <a:lstStyle/>
          <a:p>
            <a:r>
              <a:rPr lang="en-US" sz="2400" dirty="0"/>
              <a:t>The Digital Divide: The Hardest Problems to Solve are Sometimes The Easiest to See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Dave Winter, CSULB</a:t>
            </a:r>
          </a:p>
          <a:p>
            <a:r>
              <a:rPr lang="en-US" dirty="0"/>
              <a:t>ENGR 350 -- Fall, 2019</a:t>
            </a:r>
          </a:p>
        </p:txBody>
      </p:sp>
    </p:spTree>
    <p:extLst>
      <p:ext uri="{BB962C8B-B14F-4D97-AF65-F5344CB8AC3E}">
        <p14:creationId xmlns:p14="http://schemas.microsoft.com/office/powerpoint/2010/main" val="9688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Image Manipulation and The Digital Divide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5760" lvl="1" indent="0">
              <a:buNone/>
            </a:pPr>
            <a:r>
              <a:rPr lang="en-US" dirty="0"/>
              <a:t>We can easily see an influence on the Digital Divide when we look closely at images that have been falsely manipulated</a:t>
            </a:r>
          </a:p>
          <a:p>
            <a:pPr lvl="1"/>
            <a:r>
              <a:rPr lang="en-US" dirty="0"/>
              <a:t>Regarding the Manipulation of images: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Movies and videos use incredible special effects to add creativity and enjoyment to entertainment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But, people can also use this technology for deception and fraud</a:t>
            </a:r>
          </a:p>
          <a:p>
            <a:pPr lvl="3"/>
            <a:r>
              <a:rPr lang="en-US" dirty="0"/>
              <a:t>This sometimes happens even when deception isn’t even the goal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Sometimes, the difference between entertainment and deception isn’t immediately clear</a:t>
            </a:r>
          </a:p>
        </p:txBody>
      </p:sp>
    </p:spTree>
    <p:extLst>
      <p:ext uri="{BB962C8B-B14F-4D97-AF65-F5344CB8AC3E}">
        <p14:creationId xmlns:p14="http://schemas.microsoft.com/office/powerpoint/2010/main" val="139583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take a look at some examples of manipulated images that has resulted in some influence over The Digital Divide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(these often appear on “top 20” lists of most deceiving manipulated images)</a:t>
            </a:r>
          </a:p>
        </p:txBody>
      </p:sp>
    </p:spTree>
    <p:extLst>
      <p:ext uri="{BB962C8B-B14F-4D97-AF65-F5344CB8AC3E}">
        <p14:creationId xmlns:p14="http://schemas.microsoft.com/office/powerpoint/2010/main" val="273155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j-simpson-newsweek-tim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" y="609597"/>
            <a:ext cx="4115253" cy="5650523"/>
          </a:xfrm>
          <a:prstGeom prst="rect">
            <a:avLst/>
          </a:prstGeom>
        </p:spPr>
      </p:pic>
      <p:pic>
        <p:nvPicPr>
          <p:cNvPr id="3" name="Picture 2" descr="oj-simpson-newsweek-tim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71" y="574420"/>
            <a:ext cx="4291094" cy="56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55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nan-hajj-beirut-photo-comparison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4" y="568033"/>
            <a:ext cx="4097864" cy="5717949"/>
          </a:xfrm>
          <a:prstGeom prst="rect">
            <a:avLst/>
          </a:prstGeom>
        </p:spPr>
      </p:pic>
      <p:pic>
        <p:nvPicPr>
          <p:cNvPr id="4" name="Picture 3" descr="adnan-hajj-beirut-photo-comparison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98" y="568033"/>
            <a:ext cx="4145513" cy="57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167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wmadison12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1" y="858980"/>
            <a:ext cx="4112914" cy="5205044"/>
          </a:xfrm>
          <a:prstGeom prst="rect">
            <a:avLst/>
          </a:prstGeom>
        </p:spPr>
      </p:pic>
      <p:pic>
        <p:nvPicPr>
          <p:cNvPr id="3" name="Picture 2" descr="uwmadison12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02" y="858980"/>
            <a:ext cx="4112915" cy="52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33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uricau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3" y="415635"/>
            <a:ext cx="4156060" cy="6036183"/>
          </a:xfrm>
          <a:prstGeom prst="rect">
            <a:avLst/>
          </a:prstGeom>
        </p:spPr>
      </p:pic>
      <p:pic>
        <p:nvPicPr>
          <p:cNvPr id="5" name="Picture 4" descr="couricaug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02" y="415632"/>
            <a:ext cx="4156061" cy="60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lin12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3" y="1870363"/>
            <a:ext cx="3952019" cy="3197419"/>
          </a:xfrm>
          <a:prstGeom prst="rect">
            <a:avLst/>
          </a:prstGeom>
        </p:spPr>
      </p:pic>
      <p:pic>
        <p:nvPicPr>
          <p:cNvPr id="5" name="Picture 4" descr="stalin12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84" y="1861564"/>
            <a:ext cx="4108322" cy="320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775736" y="515600"/>
            <a:ext cx="8035882" cy="555042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67996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1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90" accel="100000" fill="hold">
                                          <p:stCondLst>
                                            <p:cond delay="81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1D7E2-5329-994F-826B-AA9B970A6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42" y="0"/>
            <a:ext cx="4679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88965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0CD106-7E0B-4F41-BE3E-1A9BFBDE1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36"/>
          <a:stretch/>
        </p:blipFill>
        <p:spPr>
          <a:xfrm>
            <a:off x="995216" y="911735"/>
            <a:ext cx="7594601" cy="50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Information, Knowledge and Judgment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we just trust expert information or ‘wisdom of the crowd’ judgment when we see it?</a:t>
            </a:r>
          </a:p>
          <a:p>
            <a:endParaRPr lang="en-US" dirty="0"/>
          </a:p>
          <a:p>
            <a:pPr lvl="1"/>
            <a:r>
              <a:rPr lang="en-US" dirty="0"/>
              <a:t>The web is filled with false information (medical treatment, historical reference, financial advice, political information…)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Search engines generally help us find content – but web sites are ranked by popularity, not by expert evaluation</a:t>
            </a:r>
          </a:p>
        </p:txBody>
      </p:sp>
    </p:spTree>
    <p:extLst>
      <p:ext uri="{BB962C8B-B14F-4D97-AF65-F5344CB8AC3E}">
        <p14:creationId xmlns:p14="http://schemas.microsoft.com/office/powerpoint/2010/main" val="2035555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04754"/>
            <a:ext cx="81534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Image Manipulation can even change our public perception of the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Dove commercial of a model being prepped for a billboard advertisement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x-none" dirty="0"/>
              <a:t>http://www.youtube.com/watch?v=qhib8XiDc9Y&amp;feature=related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5520" y="2103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260183" y="1972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4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Billions?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93692"/>
            <a:ext cx="7200900" cy="4392118"/>
          </a:xfrm>
        </p:spPr>
        <p:txBody>
          <a:bodyPr>
            <a:normAutofit fontScale="92500"/>
          </a:bodyPr>
          <a:lstStyle/>
          <a:p>
            <a:r>
              <a:rPr lang="en-US" dirty="0"/>
              <a:t>The Digital Divide and the next billion users:</a:t>
            </a:r>
          </a:p>
          <a:p>
            <a:endParaRPr lang="en-US" dirty="0"/>
          </a:p>
          <a:p>
            <a:pPr lvl="1"/>
            <a:r>
              <a:rPr lang="en-US" dirty="0"/>
              <a:t>Approx. 4.2 billion people worldwide have access to the WWW</a:t>
            </a:r>
          </a:p>
          <a:p>
            <a:pPr lvl="2"/>
            <a:r>
              <a:rPr lang="en-US" dirty="0"/>
              <a:t>That means 3.4 billion still don’t</a:t>
            </a:r>
          </a:p>
          <a:p>
            <a:pPr lvl="2"/>
            <a:r>
              <a:rPr lang="en-US" dirty="0"/>
              <a:t>And, only about 2 billion of us are really “active” users</a:t>
            </a:r>
          </a:p>
          <a:p>
            <a:pPr lvl="2"/>
            <a:r>
              <a:rPr lang="en-US" dirty="0"/>
              <a:t>About half the world can get online – up from just 6% in 2000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Discussions about the Digital Divide have generally focused on things like income, education, location and other stereotypical demographics… but its not just about that</a:t>
            </a:r>
          </a:p>
          <a:p>
            <a:pPr lvl="1"/>
            <a:r>
              <a:rPr lang="en-US" dirty="0"/>
              <a:t>Its really about knowing how to protect/educate yourself and </a:t>
            </a:r>
            <a:r>
              <a:rPr lang="en-US"/>
              <a:t>others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76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3771" y="3213463"/>
            <a:ext cx="7893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2"/>
              </a:rPr>
              <a:t>http://www.internetworldstats.com/stats.htm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156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With Great Power Comes Great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happens when we see such a great influx of users?</a:t>
            </a:r>
          </a:p>
          <a:p>
            <a:endParaRPr lang="en-US" dirty="0"/>
          </a:p>
          <a:p>
            <a:pPr lvl="1"/>
            <a:r>
              <a:rPr lang="en-US" dirty="0"/>
              <a:t>We get more vulnerable viewers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Immediately, we see users being encouraged to post their info online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see that users often misinterpret or misunderstand new information, leading to social and societal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see that users don’t often understand the multi-part nature of privacy issues and aren’t </a:t>
            </a:r>
            <a:r>
              <a:rPr lang="en-US" dirty="0" err="1"/>
              <a:t>knowledgable</a:t>
            </a:r>
            <a:r>
              <a:rPr lang="en-US" dirty="0"/>
              <a:t> about Sociological research or the dangers of online activity</a:t>
            </a:r>
          </a:p>
        </p:txBody>
      </p:sp>
    </p:spTree>
    <p:extLst>
      <p:ext uri="{BB962C8B-B14F-4D97-AF65-F5344CB8AC3E}">
        <p14:creationId xmlns:p14="http://schemas.microsoft.com/office/powerpoint/2010/main" val="115050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Wikipedia: (how does Wikipedia work?)</a:t>
            </a:r>
          </a:p>
          <a:p>
            <a:endParaRPr lang="en-US" dirty="0"/>
          </a:p>
          <a:p>
            <a:pPr lvl="1"/>
            <a:r>
              <a:rPr lang="en-US" dirty="0"/>
              <a:t>Written by volunteers, so some posts are biased or inaccurate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Anyone can contribute, but most choose not 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Those that do write are generally not educated in the field, but consider themselves experts, of some sort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References don’t always check out</a:t>
            </a:r>
          </a:p>
        </p:txBody>
      </p:sp>
    </p:spTree>
    <p:extLst>
      <p:ext uri="{BB962C8B-B14F-4D97-AF65-F5344CB8AC3E}">
        <p14:creationId xmlns:p14="http://schemas.microsoft.com/office/powerpoint/2010/main" val="202203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What’s the problem with Communal Wisdom?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286000"/>
            <a:ext cx="72009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“Wisdom of the Crowd”</a:t>
            </a:r>
          </a:p>
          <a:p>
            <a:endParaRPr lang="en-US" dirty="0"/>
          </a:p>
          <a:p>
            <a:pPr lvl="1"/>
            <a:r>
              <a:rPr lang="en-US" dirty="0"/>
              <a:t>Problems with unreliable information are not new</a:t>
            </a:r>
          </a:p>
          <a:p>
            <a:pPr lvl="1"/>
            <a:r>
              <a:rPr lang="en-US" dirty="0"/>
              <a:t>The web seems to magnify those problems</a:t>
            </a:r>
          </a:p>
          <a:p>
            <a:pPr lvl="1"/>
            <a:r>
              <a:rPr lang="en-US" dirty="0"/>
              <a:t>SEO algorithms don’t take truth into consideration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Site operators are responsible for evaluating information submitted on their sites</a:t>
            </a:r>
          </a:p>
          <a:p>
            <a:pPr lvl="2"/>
            <a:r>
              <a:rPr lang="en-US" dirty="0"/>
              <a:t>But this costs time and money, and seems to be becoming less important… (generally, our society has held that the more information we have online, the better – regardless of the quality of that information)</a:t>
            </a:r>
          </a:p>
        </p:txBody>
      </p:sp>
    </p:spTree>
    <p:extLst>
      <p:ext uri="{BB962C8B-B14F-4D97-AF65-F5344CB8AC3E}">
        <p14:creationId xmlns:p14="http://schemas.microsoft.com/office/powerpoint/2010/main" val="72356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Vulnerable Viewers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Who is a vulnerable viewer online?</a:t>
            </a:r>
          </a:p>
          <a:p>
            <a:endParaRPr lang="en-US" dirty="0"/>
          </a:p>
          <a:p>
            <a:pPr lvl="1"/>
            <a:r>
              <a:rPr lang="en-US" dirty="0"/>
              <a:t>Children – should be protected from certain content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People </a:t>
            </a:r>
            <a:r>
              <a:rPr lang="mr-IN" dirty="0"/>
              <a:t>–</a:t>
            </a:r>
            <a:r>
              <a:rPr lang="en-US" dirty="0"/>
              <a:t> the targets of many scam attempts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Less educated individuals – we’re not speaking to overall education level, but knowledge about a specific topic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Anyone who will misinterpret information at least one time (so, in some sense, everyone on the planet)</a:t>
            </a:r>
          </a:p>
        </p:txBody>
      </p:sp>
    </p:spTree>
    <p:extLst>
      <p:ext uri="{BB962C8B-B14F-4D97-AF65-F5344CB8AC3E}">
        <p14:creationId xmlns:p14="http://schemas.microsoft.com/office/powerpoint/2010/main" val="177180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Computers and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WWW brings folks together from everywhere</a:t>
            </a:r>
          </a:p>
          <a:p>
            <a:endParaRPr lang="en-US" dirty="0"/>
          </a:p>
          <a:p>
            <a:r>
              <a:rPr lang="en-US" dirty="0"/>
              <a:t>Email and the WWW provide quick and cheap ways to stay in contact</a:t>
            </a:r>
          </a:p>
          <a:p>
            <a:endParaRPr lang="en-US" dirty="0"/>
          </a:p>
          <a:p>
            <a:r>
              <a:rPr lang="en-US" dirty="0"/>
              <a:t>Social networking now allows deep insight into personal lives</a:t>
            </a:r>
          </a:p>
          <a:p>
            <a:endParaRPr lang="en-US" dirty="0"/>
          </a:p>
          <a:p>
            <a:r>
              <a:rPr lang="en-US" dirty="0"/>
              <a:t>Our communities have become somewhat globalized</a:t>
            </a:r>
          </a:p>
        </p:txBody>
      </p:sp>
    </p:spTree>
    <p:extLst>
      <p:ext uri="{BB962C8B-B14F-4D97-AF65-F5344CB8AC3E}">
        <p14:creationId xmlns:p14="http://schemas.microsoft.com/office/powerpoint/2010/main" val="43944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So… what does all this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 means the world is getting smaller…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And when that happens, we must face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Digital Divide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28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Digital Divide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741583"/>
            <a:ext cx="7838501" cy="4742329"/>
          </a:xfrm>
        </p:spPr>
        <p:txBody>
          <a:bodyPr/>
          <a:lstStyle/>
          <a:p>
            <a:r>
              <a:rPr lang="en-US" dirty="0"/>
              <a:t>Used to refer to the separation of those who had access to technology and didn’t</a:t>
            </a:r>
          </a:p>
          <a:p>
            <a:endParaRPr lang="en-US" dirty="0"/>
          </a:p>
          <a:p>
            <a:r>
              <a:rPr lang="en-US" dirty="0"/>
              <a:t>Now, it speaks to the gap between those who have access to technology and the knowledge of how to interpret information and those who don’t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“Access” and “Knowledge” speak to:</a:t>
            </a:r>
          </a:p>
          <a:p>
            <a:pPr lvl="2"/>
            <a:r>
              <a:rPr lang="en-US" dirty="0"/>
              <a:t>The know-how to use any technology</a:t>
            </a:r>
          </a:p>
          <a:p>
            <a:pPr lvl="2"/>
            <a:r>
              <a:rPr lang="en-US" dirty="0"/>
              <a:t>The ability (physical or otherwise) to use that technology</a:t>
            </a:r>
          </a:p>
          <a:p>
            <a:pPr lvl="2"/>
            <a:r>
              <a:rPr lang="en-US" dirty="0"/>
              <a:t>A basic understanding of how to protect oneself online</a:t>
            </a:r>
          </a:p>
          <a:p>
            <a:pPr lvl="2"/>
            <a:r>
              <a:rPr lang="en-US" dirty="0"/>
              <a:t>An ability to identify content that is not trustworthy</a:t>
            </a:r>
          </a:p>
        </p:txBody>
      </p:sp>
    </p:spTree>
    <p:extLst>
      <p:ext uri="{BB962C8B-B14F-4D97-AF65-F5344CB8AC3E}">
        <p14:creationId xmlns:p14="http://schemas.microsoft.com/office/powerpoint/2010/main" val="39349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Digital Divide…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50834"/>
            <a:ext cx="7200900" cy="43186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There’s an important distinction to make here:</a:t>
            </a:r>
          </a:p>
          <a:p>
            <a:endParaRPr lang="en-US" dirty="0"/>
          </a:p>
          <a:p>
            <a:pPr lvl="1"/>
            <a:r>
              <a:rPr lang="en-US" dirty="0"/>
              <a:t>Well, there seems to be a “Lamborghini Divide” in the US – I don’t have one, and others do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divide really isn’t the same as The Digital Divide</a:t>
            </a:r>
          </a:p>
          <a:p>
            <a:pPr lvl="2"/>
            <a:r>
              <a:rPr lang="en-US" dirty="0"/>
              <a:t>Owning a nice car doesn’t give someone an advantage over others in the same way that access to the WWW does (there are services that replace cars)</a:t>
            </a:r>
          </a:p>
          <a:p>
            <a:pPr lvl="3"/>
            <a:r>
              <a:rPr lang="en-US" dirty="0"/>
              <a:t>The WWW gives us access to education, access to make informed decisions, access to communication, or to oversee our information, finances, job hunt…</a:t>
            </a:r>
          </a:p>
          <a:p>
            <a:pPr lvl="3"/>
            <a:r>
              <a:rPr lang="en-US" dirty="0"/>
              <a:t>If we didn’t have access to the internet, what service would replace those things?</a:t>
            </a:r>
          </a:p>
        </p:txBody>
      </p:sp>
    </p:spTree>
    <p:extLst>
      <p:ext uri="{BB962C8B-B14F-4D97-AF65-F5344CB8AC3E}">
        <p14:creationId xmlns:p14="http://schemas.microsoft.com/office/powerpoint/2010/main" val="38616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{DCEA91FC-6856-8E48-BD99-B078A164F398}tf10001072</Template>
  <TotalTime>8332</TotalTime>
  <Words>912</Words>
  <Application>Microsoft Macintosh PowerPoint</Application>
  <PresentationFormat>On-screen Show (4:3)</PresentationFormat>
  <Paragraphs>115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Franklin Gothic Book</vt:lpstr>
      <vt:lpstr>Crop</vt:lpstr>
      <vt:lpstr>The Digital Divide: The Hardest Problems to Solve are Sometimes The Easiest to See</vt:lpstr>
      <vt:lpstr>Information, Knowledge and Judgment</vt:lpstr>
      <vt:lpstr>One Example:</vt:lpstr>
      <vt:lpstr>What’s the problem with Communal Wisdom?</vt:lpstr>
      <vt:lpstr>Vulnerable Viewers</vt:lpstr>
      <vt:lpstr>Computers and Community</vt:lpstr>
      <vt:lpstr>So… what does all this mean?</vt:lpstr>
      <vt:lpstr>The Digital Divide</vt:lpstr>
      <vt:lpstr>The Digital Divide…</vt:lpstr>
      <vt:lpstr>Image Manipulation and The Digital Divide</vt:lpstr>
      <vt:lpstr>Image Manipulation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Manipulation can even change our public perception of the world</vt:lpstr>
      <vt:lpstr>Billions?</vt:lpstr>
      <vt:lpstr>PowerPoint Presentation</vt:lpstr>
      <vt:lpstr>With Great Power Comes Great Responsibility</vt:lpstr>
    </vt:vector>
  </TitlesOfParts>
  <Company>Owner, Dauidus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Divide: Evaluating and Controlling Trends in Technology</dc:title>
  <dc:creator>Dave Winter</dc:creator>
  <cp:lastModifiedBy>Dave Winter</cp:lastModifiedBy>
  <cp:revision>49</cp:revision>
  <dcterms:created xsi:type="dcterms:W3CDTF">2013-04-09T21:38:07Z</dcterms:created>
  <dcterms:modified xsi:type="dcterms:W3CDTF">2019-10-01T01:17:06Z</dcterms:modified>
</cp:coreProperties>
</file>